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6" r:id="rId3"/>
    <p:sldId id="293" r:id="rId4"/>
    <p:sldId id="294" r:id="rId5"/>
    <p:sldId id="295" r:id="rId6"/>
    <p:sldId id="264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1" r:id="rId17"/>
    <p:sldId id="290" r:id="rId18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663F-DCD8-49D1-862F-FC70907A8251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570-C34A-4246-AEC4-07D9AA1044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pic>
        <p:nvPicPr>
          <p:cNvPr id="14338" name="Picture 2" descr="Resultado de imagem para logo municipio verde az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477340" cy="40454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07" t="24497" r="26135" b="11863"/>
          <a:stretch>
            <a:fillRect/>
          </a:stretch>
        </p:blipFill>
        <p:spPr bwMode="auto">
          <a:xfrm>
            <a:off x="1115616" y="357776"/>
            <a:ext cx="6408712" cy="596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07" t="24497" r="26135" b="24591"/>
          <a:stretch>
            <a:fillRect/>
          </a:stretch>
        </p:blipFill>
        <p:spPr bwMode="auto">
          <a:xfrm>
            <a:off x="784829" y="908720"/>
            <a:ext cx="7459579" cy="55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01" t="34043" r="26135" b="11863"/>
          <a:stretch>
            <a:fillRect/>
          </a:stretch>
        </p:blipFill>
        <p:spPr bwMode="auto">
          <a:xfrm>
            <a:off x="1259632" y="476672"/>
            <a:ext cx="6921240" cy="56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12" t="37225" r="25141" b="10272"/>
          <a:stretch>
            <a:fillRect/>
          </a:stretch>
        </p:blipFill>
        <p:spPr bwMode="auto">
          <a:xfrm>
            <a:off x="827584" y="188640"/>
            <a:ext cx="775722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07" t="37225" r="26135" b="15045"/>
          <a:stretch>
            <a:fillRect/>
          </a:stretch>
        </p:blipFill>
        <p:spPr bwMode="auto">
          <a:xfrm>
            <a:off x="753176" y="620688"/>
            <a:ext cx="7779264" cy="54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07" t="37225" r="26135" b="11863"/>
          <a:stretch>
            <a:fillRect/>
          </a:stretch>
        </p:blipFill>
        <p:spPr bwMode="auto">
          <a:xfrm>
            <a:off x="683568" y="404664"/>
            <a:ext cx="7801617" cy="58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11" name="Shape 60"/>
          <p:cNvSpPr/>
          <p:nvPr/>
        </p:nvSpPr>
        <p:spPr>
          <a:xfrm>
            <a:off x="0" y="525683"/>
            <a:ext cx="6300192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381424">
              <a:lnSpc>
                <a:spcPct val="120000"/>
              </a:lnSpc>
              <a:defRPr sz="1900" b="1">
                <a:solidFill>
                  <a:srgbClr val="FFFF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Título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8640"/>
            <a:ext cx="522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Entrega de Relatórios</a:t>
            </a:r>
            <a:endParaRPr lang="pt-BR" sz="32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9512" y="1052736"/>
            <a:ext cx="8964488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PRAZO – 20 de julho – 2ª Certificação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- 10 de Setembro – última classificação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Formato 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Conter fotos (02)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Seguir o modelo: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Diagnóstico, proposta, ferramenta de comunicação, execução e resultado.</a:t>
            </a:r>
            <a:endParaRPr kumimoji="0" lang="pt-BR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11" name="Shape 60"/>
          <p:cNvSpPr/>
          <p:nvPr/>
        </p:nvSpPr>
        <p:spPr>
          <a:xfrm>
            <a:off x="0" y="525683"/>
            <a:ext cx="6300192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381424">
              <a:lnSpc>
                <a:spcPct val="120000"/>
              </a:lnSpc>
              <a:defRPr sz="1900" b="1">
                <a:solidFill>
                  <a:srgbClr val="FFFFFF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Título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92696"/>
            <a:ext cx="9144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500" dirty="0" smtClean="0"/>
          </a:p>
          <a:p>
            <a:r>
              <a:rPr lang="pt-BR" sz="3200" b="1" dirty="0" smtClean="0"/>
              <a:t>Dúvidas:</a:t>
            </a:r>
          </a:p>
          <a:p>
            <a:endParaRPr lang="pt-BR" sz="2500" dirty="0" smtClean="0"/>
          </a:p>
          <a:p>
            <a:r>
              <a:rPr lang="pt-BR" sz="2500" dirty="0" smtClean="0"/>
              <a:t>4025-1412 – ambientesecretaria@itu.sp.gov.br</a:t>
            </a:r>
            <a:endParaRPr lang="pt-BR" sz="2500" dirty="0" smtClean="0"/>
          </a:p>
          <a:p>
            <a:endParaRPr lang="pt-BR" sz="2500" dirty="0" smtClean="0"/>
          </a:p>
          <a:p>
            <a:r>
              <a:rPr lang="pt-BR" sz="2500" dirty="0" smtClean="0"/>
              <a:t>	Eng. </a:t>
            </a:r>
            <a:r>
              <a:rPr lang="pt-BR" sz="2500" dirty="0" err="1" smtClean="0"/>
              <a:t>Eurízio</a:t>
            </a:r>
            <a:r>
              <a:rPr lang="pt-BR" sz="2500" dirty="0" smtClean="0"/>
              <a:t> </a:t>
            </a:r>
            <a:r>
              <a:rPr lang="pt-BR" sz="2500" dirty="0" err="1" smtClean="0"/>
              <a:t>Pallavidino</a:t>
            </a:r>
            <a:r>
              <a:rPr lang="pt-BR" sz="2500" dirty="0" smtClean="0"/>
              <a:t> </a:t>
            </a:r>
            <a:r>
              <a:rPr lang="pt-BR" sz="2500" dirty="0" smtClean="0"/>
              <a:t>– </a:t>
            </a:r>
            <a:r>
              <a:rPr lang="pt-BR" sz="2500" dirty="0" smtClean="0"/>
              <a:t>Secretário </a:t>
            </a:r>
            <a:r>
              <a:rPr lang="pt-BR" sz="2500" dirty="0" smtClean="0"/>
              <a:t>de Meio Ambiente</a:t>
            </a:r>
          </a:p>
          <a:p>
            <a:r>
              <a:rPr lang="pt-BR" sz="2500" dirty="0" smtClean="0"/>
              <a:t>	Biol. </a:t>
            </a:r>
            <a:r>
              <a:rPr lang="pt-BR" sz="2500" dirty="0" smtClean="0"/>
              <a:t>Valéria </a:t>
            </a:r>
            <a:r>
              <a:rPr lang="pt-BR" sz="2500" dirty="0" smtClean="0"/>
              <a:t>Rusticci – </a:t>
            </a:r>
            <a:r>
              <a:rPr lang="pt-BR" sz="2500" dirty="0" smtClean="0"/>
              <a:t>Interlocutora/coordenadora </a:t>
            </a:r>
            <a:r>
              <a:rPr lang="pt-BR" sz="2500" dirty="0" smtClean="0"/>
              <a:t>de Educação Ambiental</a:t>
            </a:r>
          </a:p>
          <a:p>
            <a:r>
              <a:rPr lang="pt-BR" sz="2500" dirty="0" smtClean="0"/>
              <a:t>	Eng. Márcio </a:t>
            </a:r>
            <a:r>
              <a:rPr lang="pt-BR" sz="2500" dirty="0" err="1" smtClean="0"/>
              <a:t>Maruta</a:t>
            </a:r>
            <a:r>
              <a:rPr lang="pt-BR" sz="2500" dirty="0" smtClean="0"/>
              <a:t> – Suplente de Interlocutor</a:t>
            </a:r>
          </a:p>
          <a:p>
            <a:endParaRPr lang="pt-BR" sz="2500" dirty="0" smtClean="0"/>
          </a:p>
          <a:p>
            <a:pPr algn="r"/>
            <a:endParaRPr lang="pt-BR" sz="2500" dirty="0" smtClean="0"/>
          </a:p>
          <a:p>
            <a:pPr algn="r"/>
            <a:r>
              <a:rPr lang="pt-BR" sz="2500" dirty="0" smtClean="0"/>
              <a:t>JUNTOS SOMOS FORTES!</a:t>
            </a:r>
            <a:endParaRPr lang="pt-BR" sz="25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332656"/>
            <a:ext cx="676875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/>
              <a:t>O </a:t>
            </a:r>
            <a:r>
              <a:rPr lang="pt-BR" sz="2500" dirty="0" smtClean="0"/>
              <a:t>principal objetivo do PMVA é estimular e auxiliar as prefeituras paulistas na elaboração e execução de suas políticas públicas estratégicas para o desenvolvimento sustentável do estado de São </a:t>
            </a:r>
            <a:r>
              <a:rPr lang="pt-BR" sz="2500" dirty="0" smtClean="0"/>
              <a:t>Paulo, através de um ranking.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051720" y="2420888"/>
            <a:ext cx="64807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 </a:t>
            </a:r>
            <a:r>
              <a:rPr lang="pt-BR" sz="2500" i="1" dirty="0" smtClean="0"/>
              <a:t>Ranking</a:t>
            </a:r>
            <a:r>
              <a:rPr lang="pt-BR" sz="2500" dirty="0" smtClean="0"/>
              <a:t> resulta da avaliação técnica das informações fornecidas pelos municípios, com critérios pré-estabelecidos de medição da eficácia das ações executadas. A partir dessa avaliação o Indicador de Avaliação Ambiental – IAA é publicado para que o poder público e toda a população possam utilizá-lo como norteador na formulação e aprimoramento de políticas públicas e demais ações sustentáveis.</a:t>
            </a:r>
            <a:endParaRPr lang="pt-BR" sz="25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07704" y="1052736"/>
          <a:ext cx="5256585" cy="496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5"/>
                <a:gridCol w="1752195"/>
                <a:gridCol w="1752195"/>
              </a:tblGrid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CLASSIFICAÇÃO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PONTUAÇÃO</a:t>
                      </a:r>
                      <a:endParaRPr lang="pt-BR" dirty="0"/>
                    </a:p>
                  </a:txBody>
                  <a:tcPr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20°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86,35</a:t>
                      </a:r>
                      <a:endParaRPr lang="pt-BR" dirty="0"/>
                    </a:p>
                  </a:txBody>
                  <a:tcPr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36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87,71</a:t>
                      </a:r>
                      <a:endParaRPr lang="pt-BR" dirty="0"/>
                    </a:p>
                  </a:txBody>
                  <a:tcPr/>
                </a:tc>
              </a:tr>
              <a:tr h="43161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33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88,47</a:t>
                      </a:r>
                      <a:endParaRPr lang="pt-BR" dirty="0"/>
                    </a:p>
                  </a:txBody>
                  <a:tcPr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8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pt-BR" dirty="0" smtClean="0"/>
                        <a:t>      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94,02</a:t>
                      </a:r>
                      <a:endParaRPr lang="pt-BR" dirty="0"/>
                    </a:p>
                  </a:txBody>
                  <a:tcPr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8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pt-BR" dirty="0" smtClean="0"/>
                        <a:t> 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94,35 </a:t>
                      </a:r>
                      <a:endParaRPr lang="pt-BR" dirty="0"/>
                    </a:p>
                  </a:txBody>
                  <a:tcPr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23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88,00  </a:t>
                      </a:r>
                      <a:endParaRPr lang="pt-BR" dirty="0"/>
                    </a:p>
                  </a:txBody>
                  <a:tcPr/>
                </a:tc>
              </a:tr>
              <a:tr h="4376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28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91,31</a:t>
                      </a:r>
                      <a:endParaRPr lang="pt-BR" dirty="0"/>
                    </a:p>
                  </a:txBody>
                  <a:tcPr/>
                </a:tc>
              </a:tr>
              <a:tr h="147364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</a:p>
                    <a:p>
                      <a:pPr algn="ctr"/>
                      <a:r>
                        <a:rPr lang="pt-BR" dirty="0" smtClean="0"/>
                        <a:t>2016</a:t>
                      </a:r>
                    </a:p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</a:t>
                      </a:r>
                      <a:r>
                        <a:rPr lang="pt-BR" dirty="0" smtClean="0"/>
                        <a:t>28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</a:p>
                    <a:p>
                      <a:pPr algn="ctr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º</a:t>
                      </a:r>
                    </a:p>
                    <a:p>
                      <a:pPr algn="ctr"/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1ª Certificação classificação por diretiva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88,98</a:t>
                      </a:r>
                    </a:p>
                    <a:p>
                      <a:pPr algn="ctr"/>
                      <a:r>
                        <a:rPr lang="pt-BR" dirty="0" smtClean="0"/>
                        <a:t>92,57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54,26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PANORAMA PMVA</a:t>
            </a:r>
            <a:br>
              <a:rPr lang="pt-BR" sz="3200" b="1" dirty="0" smtClean="0"/>
            </a:br>
            <a:endParaRPr lang="pt-BR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6206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Recursos Financeiros</a:t>
            </a:r>
            <a:endParaRPr lang="pt-BR" sz="3200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2204864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Recursos para 2017 – 15 milhões a serem distribuídos para os melhores classificados por diretivas.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apresenta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1" y="0"/>
            <a:ext cx="913587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43608" y="40466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/>
              <a:t>Classificação por diretiva 1ª pré-certificação</a:t>
            </a:r>
          </a:p>
          <a:p>
            <a:endParaRPr lang="pt-BR" sz="2600" dirty="0" smtClean="0"/>
          </a:p>
          <a:p>
            <a:r>
              <a:rPr lang="pt-BR" sz="2600" dirty="0" smtClean="0"/>
              <a:t>Município Sustentável – 5º</a:t>
            </a:r>
          </a:p>
          <a:p>
            <a:r>
              <a:rPr lang="pt-BR" sz="2600" dirty="0" smtClean="0"/>
              <a:t>Estrutura e Educação Ambiental – 27º</a:t>
            </a:r>
          </a:p>
          <a:p>
            <a:r>
              <a:rPr lang="pt-BR" sz="2600" dirty="0" smtClean="0"/>
              <a:t>Conselho Ambiental – COMDEMA – 41º</a:t>
            </a:r>
          </a:p>
          <a:p>
            <a:r>
              <a:rPr lang="pt-BR" sz="2600" dirty="0" smtClean="0"/>
              <a:t>Biodiversidade – 13º</a:t>
            </a:r>
          </a:p>
          <a:p>
            <a:r>
              <a:rPr lang="pt-BR" sz="2600" dirty="0" smtClean="0"/>
              <a:t>Gestão das Águas – 9º</a:t>
            </a:r>
          </a:p>
          <a:p>
            <a:r>
              <a:rPr lang="pt-BR" sz="2600" dirty="0" smtClean="0"/>
              <a:t>Qualidade do Ar – 18º</a:t>
            </a:r>
          </a:p>
          <a:p>
            <a:r>
              <a:rPr lang="pt-BR" sz="2600" dirty="0" smtClean="0"/>
              <a:t>Uso do Solo – 32º</a:t>
            </a:r>
          </a:p>
          <a:p>
            <a:r>
              <a:rPr lang="pt-BR" sz="2600" dirty="0" smtClean="0"/>
              <a:t>Arborização Urbana – 31º</a:t>
            </a:r>
          </a:p>
          <a:p>
            <a:r>
              <a:rPr lang="pt-BR" sz="2600" dirty="0" smtClean="0"/>
              <a:t>Esgoto Tratado – 8º</a:t>
            </a:r>
          </a:p>
          <a:p>
            <a:r>
              <a:rPr lang="pt-BR" sz="2600" dirty="0" smtClean="0"/>
              <a:t>Resíduos Sólidos – 17º</a:t>
            </a: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88" t="34880" r="27163" b="5901"/>
          <a:stretch>
            <a:fillRect/>
          </a:stretch>
        </p:blipFill>
        <p:spPr bwMode="auto">
          <a:xfrm>
            <a:off x="539552" y="188640"/>
            <a:ext cx="7638976" cy="638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738" t="27320" r="24013" b="15981"/>
          <a:stretch>
            <a:fillRect/>
          </a:stretch>
        </p:blipFill>
        <p:spPr bwMode="auto">
          <a:xfrm>
            <a:off x="419539" y="476672"/>
            <a:ext cx="768085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738" t="29840" r="23225" b="8421"/>
          <a:stretch>
            <a:fillRect/>
          </a:stretch>
        </p:blipFill>
        <p:spPr bwMode="auto">
          <a:xfrm>
            <a:off x="655647" y="692696"/>
            <a:ext cx="7300729" cy="58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24" t="29270" r="23152" b="27773"/>
          <a:stretch>
            <a:fillRect/>
          </a:stretch>
        </p:blipFill>
        <p:spPr bwMode="auto">
          <a:xfrm>
            <a:off x="611560" y="1124744"/>
            <a:ext cx="7587510" cy="41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214</Words>
  <Application>Microsoft Office PowerPoint</Application>
  <PresentationFormat>Apresentação na tela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PMVA 2016</dc:title>
  <dc:creator>Prefeitura</dc:creator>
  <cp:lastModifiedBy>Prefeitura</cp:lastModifiedBy>
  <cp:revision>22</cp:revision>
  <dcterms:created xsi:type="dcterms:W3CDTF">2016-03-15T16:52:06Z</dcterms:created>
  <dcterms:modified xsi:type="dcterms:W3CDTF">2017-06-26T16:35:49Z</dcterms:modified>
</cp:coreProperties>
</file>